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02" r:id="rId4"/>
    <p:sldMasterId id="2147483705" r:id="rId5"/>
  </p:sldMasterIdLst>
  <p:notesMasterIdLst>
    <p:notesMasterId r:id="rId23"/>
  </p:notesMasterIdLst>
  <p:sldIdLst>
    <p:sldId id="275" r:id="rId6"/>
    <p:sldId id="258"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6F04-7689-4624-809B-9CBF70C21BC2}"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BB50F-8AC8-4F36-8B67-64AA42DF55A2}" type="slidenum">
              <a:rPr lang="en-US" smtClean="0"/>
              <a:t>‹#›</a:t>
            </a:fld>
            <a:endParaRPr lang="en-US"/>
          </a:p>
        </p:txBody>
      </p:sp>
    </p:spTree>
    <p:extLst>
      <p:ext uri="{BB962C8B-B14F-4D97-AF65-F5344CB8AC3E}">
        <p14:creationId xmlns:p14="http://schemas.microsoft.com/office/powerpoint/2010/main" val="171655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77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098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263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14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196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574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161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94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482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dirty="0"/>
              <a:t> </a:t>
            </a:r>
            <a:r>
              <a:rPr lang="en-US" dirty="0" err="1"/>
              <a:t>vào</a:t>
            </a:r>
            <a:r>
              <a:rPr lang="en-US" dirty="0"/>
              <a:t> </a:t>
            </a:r>
            <a:r>
              <a:rPr lang="en-US" dirty="0" err="1"/>
              <a:t>loa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57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016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098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95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054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089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7540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7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91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88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E312BC2-9FD9-4155-BD6F-2A89BBD6A609}"/>
              </a:ext>
            </a:extLst>
          </p:cNvPr>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5B08C38A-797C-4317-852B-F4C09C399E55}"/>
              </a:ext>
            </a:extLst>
          </p:cNvPr>
          <p:cNvSpPr/>
          <p:nvPr userDrawn="1"/>
        </p:nvSpPr>
        <p:spPr>
          <a:xfrm>
            <a:off x="911424"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337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47119126"/>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978855470"/>
      </p:ext>
    </p:extLst>
  </p:cSld>
  <p:clrMapOvr>
    <a:masterClrMapping/>
  </p:clrMapOvr>
  <p:transition spd="slow"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312305678"/>
      </p:ext>
    </p:extLst>
  </p:cSld>
  <p:clrMapOvr>
    <a:masterClrMapping/>
  </p:clrMapOvr>
  <p:transition spd="slow"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907553017"/>
      </p:ext>
    </p:extLst>
  </p:cSld>
  <p:clrMapOvr>
    <a:masterClrMapping/>
  </p:clrMapOvr>
  <p:transition spd="slow"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453371195"/>
      </p:ext>
    </p:extLst>
  </p:cSld>
  <p:clrMapOvr>
    <a:masterClrMapping/>
  </p:clrMapOvr>
  <p:transition spd="slow"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054752221"/>
      </p:ext>
    </p:extLst>
  </p:cSld>
  <p:clrMapOvr>
    <a:masterClrMapping/>
  </p:clrMapOvr>
  <p:transition spd="slow"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816543631"/>
      </p:ext>
    </p:extLst>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05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711664612"/>
      </p:ext>
    </p:extLst>
  </p:cSld>
  <p:clrMapOvr>
    <a:masterClrMapping/>
  </p:clrMapOvr>
  <p:transition spd="slow"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92979397"/>
      </p:ext>
    </p:extLst>
  </p:cSld>
  <p:clrMapOvr>
    <a:masterClrMapping/>
  </p:clrMapOvr>
  <p:transition spd="slow"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005966130"/>
      </p:ext>
    </p:extLst>
  </p:cSld>
  <p:clrMapOvr>
    <a:masterClrMapping/>
  </p:clrMapOvr>
  <p:transition spd="slow"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78426572"/>
      </p:ext>
    </p:extLst>
  </p:cSld>
  <p:clrMapOvr>
    <a:masterClrMapping/>
  </p:clrMapOvr>
  <p:transition spd="slow"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87855"/>
      </p:ext>
    </p:extLst>
  </p:cSld>
  <p:clrMapOvr>
    <a:masterClrMapping/>
  </p:clrMapOvr>
  <p:transition spd="slow"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170286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389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264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77"/>
          <p:cNvPicPr>
            <a:picLocks noChangeAspect="1"/>
          </p:cNvPicPr>
          <p:nvPr userDrawn="1"/>
        </p:nvPicPr>
        <p:blipFill>
          <a:blip r:embed="rId2"/>
          <a:srcRect l="5964" t="8731" r="6102" b="16131"/>
          <a:stretch>
            <a:fillRect/>
          </a:stretch>
        </p:blipFill>
        <p:spPr>
          <a:xfrm>
            <a:off x="635" y="-155575"/>
            <a:ext cx="12191365" cy="7013575"/>
          </a:xfrm>
          <a:prstGeom prst="rect">
            <a:avLst/>
          </a:prstGeom>
        </p:spPr>
      </p:pic>
    </p:spTree>
    <p:extLst>
      <p:ext uri="{BB962C8B-B14F-4D97-AF65-F5344CB8AC3E}">
        <p14:creationId xmlns:p14="http://schemas.microsoft.com/office/powerpoint/2010/main" val="1041747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42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402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228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90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51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631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79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364064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7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1083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628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10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0308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0072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82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599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656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950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0549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541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theme" Target="../theme/theme3.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2.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卡通背景天空漫画云">
            <a:extLst>
              <a:ext uri="{FF2B5EF4-FFF2-40B4-BE49-F238E27FC236}">
                <a16:creationId xmlns:a16="http://schemas.microsoft.com/office/drawing/2014/main" id="{F17F5D63-C8DA-4718-B529-6433C293A6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0348"/>
            <a:ext cx="12192000" cy="68476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E095DCDE-4DE2-45FA-B0F7-3D71AEE75422}"/>
              </a:ext>
            </a:extLst>
          </p:cNvPr>
          <p:cNvSpPr/>
          <p:nvPr userDrawn="1"/>
        </p:nvSpPr>
        <p:spPr>
          <a:xfrm>
            <a:off x="1103446" y="549569"/>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07B284AD-5BC2-4DBE-AA53-088BDF106522}"/>
              </a:ext>
            </a:extLst>
          </p:cNvPr>
          <p:cNvSpPr/>
          <p:nvPr userDrawn="1"/>
        </p:nvSpPr>
        <p:spPr>
          <a:xfrm>
            <a:off x="911424" y="1029474"/>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0970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A37975-6AF7-4301-9DC5-87C074AA59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7987A4-0198-42B4-AAAE-EDBADA4485AB}"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226243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advTm="3000">
    <p:fade/>
  </p:transition>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p:nvPicPr>
        <p:blipFill>
          <a:blip r:embed="rId5"/>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2" name="文本框 1"/>
          <p:cNvSpPr txBox="1"/>
          <p:nvPr/>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
        <p:nvSpPr>
          <p:cNvPr id="11" name="Title Placeholder 10"/>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29501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988005"/>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1/20/2022</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14737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pageCurlDouble"/>
      </p:transition>
    </mc:Choice>
    <mc:Fallback xmlns="">
      <p:transition spd="slow" advClick="0" advTm="300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23BBD6-72E5-45BD-8BCE-C03436048644}"/>
              </a:ext>
            </a:extLst>
          </p:cNvPr>
          <p:cNvSpPr/>
          <p:nvPr/>
        </p:nvSpPr>
        <p:spPr>
          <a:xfrm>
            <a:off x="35286" y="0"/>
            <a:ext cx="12156714" cy="14441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en-US" sz="2800" b="1" noProof="0" dirty="0">
                <a:latin typeface="Times New Roman" panose="02020603050405020304" pitchFamily="18" charset="0"/>
                <a:ea typeface="Times New Roman" panose="02020603050405020304" pitchFamily="18" charset="0"/>
                <a:cs typeface="Times New Roman" panose="02020603050405020304" pitchFamily="18" charset="0"/>
              </a:rPr>
              <a:t>ỦY BAN NHÂN DÂN QUẬN 12</a:t>
            </a:r>
          </a:p>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2800" b="1" u="none" strike="noStrike" kern="1200" cap="none" spc="0" normalizeH="0" baseline="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US" sz="2800" b="1" u="none" strike="noStrike" kern="1200" cap="none" spc="0" normalizeH="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TIỂU HỌC LÝ TỰ TRỌNG</a:t>
            </a:r>
            <a:endParaRPr kumimoji="0" lang="en-US" sz="2000" b="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7">
            <a:extLst>
              <a:ext uri="{FF2B5EF4-FFF2-40B4-BE49-F238E27FC236}">
                <a16:creationId xmlns:a16="http://schemas.microsoft.com/office/drawing/2014/main" id="{D414EE3F-7428-49CD-9C41-34899EA049E0}"/>
              </a:ext>
            </a:extLst>
          </p:cNvPr>
          <p:cNvSpPr txBox="1"/>
          <p:nvPr/>
        </p:nvSpPr>
        <p:spPr>
          <a:xfrm>
            <a:off x="1881048" y="2921168"/>
            <a:ext cx="9022217" cy="830997"/>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4800" b="0" i="1" u="none" strike="noStrike" kern="1200" cap="none" spc="-400" normalizeH="0" baseline="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CHIA SẺ YÊU THƯƠNG ( </a:t>
            </a:r>
            <a:r>
              <a:rPr lang="en-US" altLang="zh-CN" sz="4800" i="1" spc="-400" noProof="0" dirty="0" err="1">
                <a:solidFill>
                  <a:srgbClr val="FF0000"/>
                </a:solidFill>
                <a:latin typeface="Times New Roman" panose="02020603050405020304" pitchFamily="18" charset="0"/>
                <a:ea typeface="【苹果】迟暮朝朝醉晚灯" panose="02000500000000000000"/>
                <a:cs typeface="Times New Roman" panose="02020603050405020304" pitchFamily="18" charset="0"/>
                <a:sym typeface="+mn-lt"/>
              </a:rPr>
              <a:t>t</a:t>
            </a:r>
            <a:r>
              <a:rPr kumimoji="0" lang="en-US" altLang="zh-CN" sz="4800" b="0" i="1" u="none" strike="noStrike" kern="1200" cap="none" spc="-400" normalizeH="0" baseline="0" noProof="0" dirty="0" err="1">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iết</a:t>
            </a:r>
            <a:r>
              <a:rPr kumimoji="0" lang="en-US" altLang="zh-CN" sz="4800" b="0" i="1" u="none" strike="noStrike" kern="1200" cap="none" spc="-400" normalizeH="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 </a:t>
            </a:r>
            <a:r>
              <a:rPr lang="en-US" altLang="zh-CN" sz="4800" i="1" spc="-400" noProof="0" dirty="0">
                <a:solidFill>
                  <a:srgbClr val="FF0000"/>
                </a:solidFill>
                <a:latin typeface="Times New Roman" panose="02020603050405020304" pitchFamily="18" charset="0"/>
                <a:ea typeface="【苹果】迟暮朝朝醉晚灯" panose="02000500000000000000"/>
                <a:cs typeface="Times New Roman" panose="02020603050405020304" pitchFamily="18" charset="0"/>
                <a:sym typeface="+mn-lt"/>
              </a:rPr>
              <a:t>1</a:t>
            </a:r>
            <a:r>
              <a:rPr kumimoji="0" lang="en-US" altLang="zh-CN" sz="4800" b="0" i="1" u="none" strike="noStrike" kern="1200" cap="none" spc="-400" normalizeH="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a:t>
            </a:r>
            <a:endParaRPr kumimoji="0" lang="zh-CN" altLang="en-US" sz="4800" b="0" i="1" u="none" strike="noStrike" kern="1200" cap="none" spc="-400" normalizeH="0" baseline="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endParaRPr>
          </a:p>
        </p:txBody>
      </p:sp>
      <p:sp>
        <p:nvSpPr>
          <p:cNvPr id="5" name="TextBox 37">
            <a:extLst>
              <a:ext uri="{FF2B5EF4-FFF2-40B4-BE49-F238E27FC236}">
                <a16:creationId xmlns:a16="http://schemas.microsoft.com/office/drawing/2014/main" id="{066D636A-481A-4DB7-B71A-C4781D9FE0D8}"/>
              </a:ext>
            </a:extLst>
          </p:cNvPr>
          <p:cNvSpPr txBox="1"/>
          <p:nvPr/>
        </p:nvSpPr>
        <p:spPr>
          <a:xfrm>
            <a:off x="1584891" y="4090443"/>
            <a:ext cx="9022217" cy="769441"/>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altLang="zh-CN" sz="4400" i="1" spc="-400" dirty="0" err="1">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Giáo</a:t>
            </a:r>
            <a:r>
              <a:rPr lang="en-US" altLang="zh-CN" sz="4400" i="1" spc="-400" dirty="0">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 </a:t>
            </a:r>
            <a:r>
              <a:rPr lang="en-US" altLang="zh-CN" sz="4400" i="1" spc="-400" dirty="0" err="1">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viên</a:t>
            </a:r>
            <a:r>
              <a:rPr lang="en-US" altLang="zh-CN" sz="4400" i="1" spc="-400" dirty="0">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 </a:t>
            </a:r>
            <a:r>
              <a:rPr lang="en-US" altLang="zh-CN" sz="4400" i="1" spc="-400" dirty="0" err="1">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Võ</a:t>
            </a:r>
            <a:r>
              <a:rPr lang="en-US" altLang="zh-CN" sz="4400" i="1" spc="-400" dirty="0">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 </a:t>
            </a:r>
            <a:r>
              <a:rPr lang="en-US" altLang="zh-CN" sz="4400" i="1" spc="-400" dirty="0" err="1">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Thị</a:t>
            </a:r>
            <a:r>
              <a:rPr lang="en-US" altLang="zh-CN" sz="4400" i="1" spc="-400" dirty="0">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 Kim </a:t>
            </a:r>
            <a:r>
              <a:rPr lang="en-US" altLang="zh-CN" sz="4400" i="1" spc="-400" dirty="0" err="1">
                <a:solidFill>
                  <a:schemeClr val="tx1">
                    <a:lumMod val="75000"/>
                    <a:lumOff val="25000"/>
                  </a:schemeClr>
                </a:solidFill>
                <a:latin typeface="Times New Roman" panose="02020603050405020304" pitchFamily="18" charset="0"/>
                <a:ea typeface="【苹果】迟暮朝朝醉晚灯" panose="02000500000000000000"/>
                <a:cs typeface="Times New Roman" panose="02020603050405020304" pitchFamily="18" charset="0"/>
                <a:sym typeface="+mn-lt"/>
              </a:rPr>
              <a:t>Uyên</a:t>
            </a:r>
            <a:endParaRPr kumimoji="0" lang="zh-CN" altLang="en-US" sz="4400" b="0" i="1" u="none" strike="noStrike" kern="1200" cap="none" spc="-400" normalizeH="0" baseline="0" noProof="0" dirty="0">
              <a:ln>
                <a:noFill/>
              </a:ln>
              <a:solidFill>
                <a:schemeClr val="tx1">
                  <a:lumMod val="75000"/>
                  <a:lumOff val="25000"/>
                </a:schemeClr>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endParaRPr>
          </a:p>
        </p:txBody>
      </p:sp>
      <p:sp>
        <p:nvSpPr>
          <p:cNvPr id="6" name="TextBox 37">
            <a:extLst>
              <a:ext uri="{FF2B5EF4-FFF2-40B4-BE49-F238E27FC236}">
                <a16:creationId xmlns:a16="http://schemas.microsoft.com/office/drawing/2014/main" id="{E965C244-D5CE-431A-B572-B31C4A6FB4E0}"/>
              </a:ext>
            </a:extLst>
          </p:cNvPr>
          <p:cNvSpPr txBox="1"/>
          <p:nvPr/>
        </p:nvSpPr>
        <p:spPr>
          <a:xfrm>
            <a:off x="1602534" y="1797920"/>
            <a:ext cx="9022217" cy="769441"/>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altLang="zh-CN" sz="4400" b="1" i="1" spc="-400" noProof="0" dirty="0">
                <a:solidFill>
                  <a:schemeClr val="accent2">
                    <a:lumMod val="75000"/>
                  </a:schemeClr>
                </a:solidFill>
                <a:latin typeface="Times New Roman" panose="02020603050405020304" pitchFamily="18" charset="0"/>
                <a:ea typeface="【苹果】迟暮朝朝醉晚灯" panose="02000500000000000000"/>
                <a:cs typeface="Times New Roman" panose="02020603050405020304" pitchFamily="18" charset="0"/>
                <a:sym typeface="+mn-lt"/>
              </a:rPr>
              <a:t>TUẦN 16</a:t>
            </a:r>
            <a:endParaRPr kumimoji="0" lang="zh-CN" altLang="en-US" sz="4400" b="1" i="1" u="none" strike="noStrike" kern="1200" cap="none" spc="-400" normalizeH="0" baseline="0" noProof="0" dirty="0">
              <a:ln>
                <a:noFill/>
              </a:ln>
              <a:solidFill>
                <a:schemeClr val="accent2">
                  <a:lumMod val="75000"/>
                </a:schemeClr>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endParaRPr>
          </a:p>
        </p:txBody>
      </p:sp>
      <p:pic>
        <p:nvPicPr>
          <p:cNvPr id="7" name="Picture 2">
            <a:extLst>
              <a:ext uri="{FF2B5EF4-FFF2-40B4-BE49-F238E27FC236}">
                <a16:creationId xmlns:a16="http://schemas.microsoft.com/office/drawing/2014/main" id="{B6199E02-369D-4E60-AEB9-E7C7C8952A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 y="5399040"/>
            <a:ext cx="12188116" cy="176343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39">
            <a:extLst>
              <a:ext uri="{FF2B5EF4-FFF2-40B4-BE49-F238E27FC236}">
                <a16:creationId xmlns:a16="http://schemas.microsoft.com/office/drawing/2014/main" id="{249A415D-4CCE-4606-AD99-B0ECF4530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82" y="193358"/>
            <a:ext cx="2042825" cy="1919621"/>
          </a:xfrm>
          <a:prstGeom prst="rect">
            <a:avLst/>
          </a:prstGeom>
        </p:spPr>
      </p:pic>
      <p:pic>
        <p:nvPicPr>
          <p:cNvPr id="9" name="图片 10">
            <a:extLst>
              <a:ext uri="{FF2B5EF4-FFF2-40B4-BE49-F238E27FC236}">
                <a16:creationId xmlns:a16="http://schemas.microsoft.com/office/drawing/2014/main" id="{6D96B253-A636-4EE5-AFDF-48CA9EDD72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9826" y="215702"/>
            <a:ext cx="2006877" cy="2733381"/>
          </a:xfrm>
          <a:prstGeom prst="rect">
            <a:avLst/>
          </a:prstGeom>
        </p:spPr>
      </p:pic>
    </p:spTree>
    <p:extLst>
      <p:ext uri="{BB962C8B-B14F-4D97-AF65-F5344CB8AC3E}">
        <p14:creationId xmlns:p14="http://schemas.microsoft.com/office/powerpoint/2010/main" val="36671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2" presetClass="entr" presetSubtype="8" accel="80000" fill="hold" grpId="0" nodeType="afterEffect" p14:presetBounceEnd="44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4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accel="80000" fill="hold" grpId="0" nodeType="afterEffect" p14:presetBounceEnd="44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44000">
                                          <p:cBhvr additive="base">
                                            <p:cTn id="18"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accel="80000" fill="hold" grpId="0" nodeType="afterEffect" p14:presetBounceEnd="44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44000">
                                          <p:cBhvr additive="base">
                                            <p:cTn id="23"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accel="56000" fill="hold" nodeType="afterEffect" p14:presetBounceEnd="44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44000">
                                          <p:cBhvr additive="base">
                                            <p:cTn id="28"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9" accel="46000" fill="hold" nodeType="afterEffect" p14:presetBounceEnd="56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56000">
                                          <p:cBhvr additive="base">
                                            <p:cTn id="33" dur="2000" fill="hold"/>
                                            <p:tgtEl>
                                              <p:spTgt spid="8"/>
                                            </p:tgtEl>
                                            <p:attrNameLst>
                                              <p:attrName>ppt_x</p:attrName>
                                            </p:attrNameLst>
                                          </p:cBhvr>
                                          <p:tavLst>
                                            <p:tav tm="0">
                                              <p:val>
                                                <p:strVal val="0-#ppt_w/2"/>
                                              </p:val>
                                            </p:tav>
                                            <p:tav tm="100000">
                                              <p:val>
                                                <p:strVal val="#ppt_x"/>
                                              </p:val>
                                            </p:tav>
                                          </p:tavLst>
                                        </p:anim>
                                        <p:anim calcmode="lin" valueType="num" p14:bounceEnd="56000">
                                          <p:cBhvr additive="base">
                                            <p:cTn id="34" dur="2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2" presetClass="entr" presetSubtype="8" accel="8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accel="8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accel="8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4" accel="5600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9" accel="4600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2000" fill="hold"/>
                                            <p:tgtEl>
                                              <p:spTgt spid="8"/>
                                            </p:tgtEl>
                                            <p:attrNameLst>
                                              <p:attrName>ppt_x</p:attrName>
                                            </p:attrNameLst>
                                          </p:cBhvr>
                                          <p:tavLst>
                                            <p:tav tm="0">
                                              <p:val>
                                                <p:strVal val="0-#ppt_w/2"/>
                                              </p:val>
                                            </p:tav>
                                            <p:tav tm="100000">
                                              <p:val>
                                                <p:strVal val="#ppt_x"/>
                                              </p:val>
                                            </p:tav>
                                          </p:tavLst>
                                        </p:anim>
                                        <p:anim calcmode="lin" valueType="num">
                                          <p:cBhvr additive="base">
                                            <p:cTn id="34" dur="20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7DB6CB97-8C7B-4C1F-9F91-4168AB382CDE}"/>
              </a:ext>
            </a:extLst>
          </p:cNvPr>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Tranh 2: Hai chị em bạn nhỏ ở vùng lũ lụt, nhà cửa bị ngập nên phải ngổi trên nóc nhà.</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7D2FFED8-F377-437A-9118-7AD585AF4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524" y="992919"/>
            <a:ext cx="4467497" cy="4582048"/>
          </a:xfrm>
          <a:prstGeom prst="rect">
            <a:avLst/>
          </a:prstGeom>
        </p:spPr>
      </p:pic>
    </p:spTree>
    <p:extLst>
      <p:ext uri="{BB962C8B-B14F-4D97-AF65-F5344CB8AC3E}">
        <p14:creationId xmlns:p14="http://schemas.microsoft.com/office/powerpoint/2010/main" val="1312189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7DB6CB97-8C7B-4C1F-9F91-4168AB382CDE}"/>
              </a:ext>
            </a:extLst>
          </p:cNvPr>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Tranh 3: Một bạn nhỏ bị khuyết tật nên phải ng</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ồi</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xe lăn.</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BC49E3A5-4635-4E01-98F6-96F179F1A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094" y="960783"/>
            <a:ext cx="4355688" cy="4592992"/>
          </a:xfrm>
          <a:prstGeom prst="rect">
            <a:avLst/>
          </a:prstGeom>
        </p:spPr>
      </p:pic>
    </p:spTree>
    <p:extLst>
      <p:ext uri="{BB962C8B-B14F-4D97-AF65-F5344CB8AC3E}">
        <p14:creationId xmlns:p14="http://schemas.microsoft.com/office/powerpoint/2010/main" val="29482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7DB6CB97-8C7B-4C1F-9F91-4168AB382CDE}"/>
              </a:ext>
            </a:extLst>
          </p:cNvPr>
          <p:cNvSpPr/>
          <p:nvPr/>
        </p:nvSpPr>
        <p:spPr>
          <a:xfrm>
            <a:off x="1671143" y="5523963"/>
            <a:ext cx="8840090"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Tranh 4: Hai bạn nhỏ ở miền núi đang trên đường đến trường, trời rất lạnh nên các bạn phải co ro vì không có áo ấm mặc.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83DD4219-7812-4A16-A80D-53E6730D7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617" y="919312"/>
            <a:ext cx="4366744" cy="4604651"/>
          </a:xfrm>
          <a:prstGeom prst="rect">
            <a:avLst/>
          </a:prstGeom>
        </p:spPr>
      </p:pic>
    </p:spTree>
    <p:extLst>
      <p:ext uri="{BB962C8B-B14F-4D97-AF65-F5344CB8AC3E}">
        <p14:creationId xmlns:p14="http://schemas.microsoft.com/office/powerpoint/2010/main" val="177467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199046"/>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rPr>
              <a:t>HOẠT ĐỘNG 2</a:t>
            </a:r>
            <a:endParaRPr kumimoji="0" lang="zh-CN" altLang="en-US"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endParaRPr>
          </a:p>
        </p:txBody>
      </p:sp>
    </p:spTree>
    <p:extLst>
      <p:ext uri="{BB962C8B-B14F-4D97-AF65-F5344CB8AC3E}">
        <p14:creationId xmlns:p14="http://schemas.microsoft.com/office/powerpoint/2010/main" val="339596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534666" y="489873"/>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hoàn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pic>
        <p:nvPicPr>
          <p:cNvPr id="5" name="Picture 4">
            <a:extLst>
              <a:ext uri="{FF2B5EF4-FFF2-40B4-BE49-F238E27FC236}">
                <a16:creationId xmlns:a16="http://schemas.microsoft.com/office/drawing/2014/main" id="{BA507694-F017-4964-8995-91A2F47D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26" y="2057223"/>
            <a:ext cx="2661247" cy="2743554"/>
          </a:xfrm>
          <a:prstGeom prst="rect">
            <a:avLst/>
          </a:prstGeom>
        </p:spPr>
      </p:pic>
      <p:pic>
        <p:nvPicPr>
          <p:cNvPr id="7" name="Picture 6">
            <a:extLst>
              <a:ext uri="{FF2B5EF4-FFF2-40B4-BE49-F238E27FC236}">
                <a16:creationId xmlns:a16="http://schemas.microsoft.com/office/drawing/2014/main" id="{EC3BBB09-F7CA-45FF-9A99-6F4AA4491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557" y="2071092"/>
            <a:ext cx="2661443" cy="2729685"/>
          </a:xfrm>
          <a:prstGeom prst="rect">
            <a:avLst/>
          </a:prstGeom>
        </p:spPr>
      </p:pic>
      <p:pic>
        <p:nvPicPr>
          <p:cNvPr id="9" name="Picture 8">
            <a:extLst>
              <a:ext uri="{FF2B5EF4-FFF2-40B4-BE49-F238E27FC236}">
                <a16:creationId xmlns:a16="http://schemas.microsoft.com/office/drawing/2014/main" id="{DC31C8DC-B78A-4605-B555-2161FCC6C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917" y="2025309"/>
            <a:ext cx="2662334" cy="2807382"/>
          </a:xfrm>
          <a:prstGeom prst="rect">
            <a:avLst/>
          </a:prstGeom>
        </p:spPr>
      </p:pic>
      <p:pic>
        <p:nvPicPr>
          <p:cNvPr id="11" name="Picture 10">
            <a:extLst>
              <a:ext uri="{FF2B5EF4-FFF2-40B4-BE49-F238E27FC236}">
                <a16:creationId xmlns:a16="http://schemas.microsoft.com/office/drawing/2014/main" id="{2232755D-00E6-460B-A373-FEDC8EF0C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7244" y="2071092"/>
            <a:ext cx="2662334" cy="2807382"/>
          </a:xfrm>
          <a:prstGeom prst="rect">
            <a:avLst/>
          </a:prstGeom>
        </p:spPr>
      </p:pic>
    </p:spTree>
    <p:extLst>
      <p:ext uri="{BB962C8B-B14F-4D97-AF65-F5344CB8AC3E}">
        <p14:creationId xmlns:p14="http://schemas.microsoft.com/office/powerpoint/2010/main" val="2134929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199046"/>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rPr>
              <a:t>HOẠT ĐỘNG 3</a:t>
            </a:r>
            <a:endParaRPr kumimoji="0" lang="zh-CN" altLang="en-US"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endParaRPr>
          </a:p>
        </p:txBody>
      </p:sp>
    </p:spTree>
    <p:extLst>
      <p:ext uri="{BB962C8B-B14F-4D97-AF65-F5344CB8AC3E}">
        <p14:creationId xmlns:p14="http://schemas.microsoft.com/office/powerpoint/2010/main" val="260273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821AC18-B5F8-4E8F-8C58-7FA215E7BD82}"/>
              </a:ext>
            </a:extLst>
          </p:cNvPr>
          <p:cNvSpPr/>
          <p:nvPr/>
        </p:nvSpPr>
        <p:spPr>
          <a:xfrm>
            <a:off x="0" y="6672262"/>
            <a:ext cx="12192000" cy="185738"/>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5" name="Rectangle 24">
            <a:extLst>
              <a:ext uri="{FF2B5EF4-FFF2-40B4-BE49-F238E27FC236}">
                <a16:creationId xmlns:a16="http://schemas.microsoft.com/office/drawing/2014/main" id="{81BDA4C8-E13A-4107-8539-7227184BAA1A}"/>
              </a:ext>
            </a:extLst>
          </p:cNvPr>
          <p:cNvSpPr/>
          <p:nvPr/>
        </p:nvSpPr>
        <p:spPr>
          <a:xfrm>
            <a:off x="1653431" y="257649"/>
            <a:ext cx="9482501" cy="1077218"/>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chia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hoàn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pic>
        <p:nvPicPr>
          <p:cNvPr id="4" name="Picture 3">
            <a:extLst>
              <a:ext uri="{FF2B5EF4-FFF2-40B4-BE49-F238E27FC236}">
                <a16:creationId xmlns:a16="http://schemas.microsoft.com/office/drawing/2014/main" id="{736F549C-1565-4F7B-BC9D-933B7EC5F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00" y="1499166"/>
            <a:ext cx="4615213" cy="4168003"/>
          </a:xfrm>
          <a:prstGeom prst="rect">
            <a:avLst/>
          </a:prstGeom>
        </p:spPr>
      </p:pic>
      <p:pic>
        <p:nvPicPr>
          <p:cNvPr id="8" name="Picture 7">
            <a:extLst>
              <a:ext uri="{FF2B5EF4-FFF2-40B4-BE49-F238E27FC236}">
                <a16:creationId xmlns:a16="http://schemas.microsoft.com/office/drawing/2014/main" id="{4B6B0460-27D1-4162-8849-85A307309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715" y="1499166"/>
            <a:ext cx="4615213" cy="4205368"/>
          </a:xfrm>
          <a:prstGeom prst="rect">
            <a:avLst/>
          </a:prstGeom>
        </p:spPr>
      </p:pic>
      <p:sp>
        <p:nvSpPr>
          <p:cNvPr id="11" name="Rectangle: Rounded Corners 10">
            <a:extLst>
              <a:ext uri="{FF2B5EF4-FFF2-40B4-BE49-F238E27FC236}">
                <a16:creationId xmlns:a16="http://schemas.microsoft.com/office/drawing/2014/main" id="{652CC937-82FE-444E-9F5D-3135E4F56A5F}"/>
              </a:ext>
            </a:extLst>
          </p:cNvPr>
          <p:cNvSpPr/>
          <p:nvPr/>
        </p:nvSpPr>
        <p:spPr>
          <a:xfrm>
            <a:off x="581524" y="5729287"/>
            <a:ext cx="5232422"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Gom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quần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tặng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vùng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lũ</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02A2854-115F-44CD-9111-1BD483EDB870}"/>
              </a:ext>
            </a:extLst>
          </p:cNvPr>
          <p:cNvSpPr/>
          <p:nvPr/>
        </p:nvSpPr>
        <p:spPr>
          <a:xfrm>
            <a:off x="6096000" y="5777173"/>
            <a:ext cx="5232422"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Tặng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vở</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cảnh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khó</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khăn</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010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FBF9FE-3402-4A21-BCB6-AA5765B718C3}"/>
              </a:ext>
            </a:extLst>
          </p:cNvPr>
          <p:cNvSpPr/>
          <p:nvPr/>
        </p:nvSpPr>
        <p:spPr>
          <a:xfrm>
            <a:off x="946244" y="1582267"/>
            <a:ext cx="10299511" cy="39011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chúng ta có rất nhiều bạn nhỏ đang gặp khó khăn. Có những bạn sống trong cành nghèo khó, có những bạn không may bị mắc bệnh hiểm nghèo, bị khuyết tật, có những bạn sống ở vùng thường xuyên bị thiên tai. Là những người may mắn hơn, chúng ta cấn biết chia sẻ yêu thương và giúp đỡ các bạn đề các bạn ấy có thể vượt qua được khó khăn.</a:t>
            </a:r>
            <a:endPar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8911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卡通背景天空漫画云">
            <a:extLst>
              <a:ext uri="{FF2B5EF4-FFF2-40B4-BE49-F238E27FC236}">
                <a16:creationId xmlns:a16="http://schemas.microsoft.com/office/drawing/2014/main" id="{2DC03C34-3504-47D5-8752-2DCF83C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0348"/>
            <a:ext cx="12188238" cy="684765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EFAEB0CC-8C63-467D-8733-FA5260126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3375" y="3561151"/>
            <a:ext cx="2630139" cy="3296849"/>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03" y="5060678"/>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926" y="4793658"/>
            <a:ext cx="2879431" cy="1608863"/>
          </a:xfrm>
          <a:prstGeom prst="rect">
            <a:avLst/>
          </a:prstGeom>
        </p:spPr>
      </p:pic>
      <p:pic>
        <p:nvPicPr>
          <p:cNvPr id="11" name="图片 10">
            <a:extLst>
              <a:ext uri="{FF2B5EF4-FFF2-40B4-BE49-F238E27FC236}">
                <a16:creationId xmlns:a16="http://schemas.microsoft.com/office/drawing/2014/main" id="{6270AD54-36B5-428C-BF99-126AD32BB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986" y="3908906"/>
            <a:ext cx="1247754" cy="1922597"/>
          </a:xfrm>
          <a:prstGeom prst="rect">
            <a:avLst/>
          </a:prstGeom>
        </p:spPr>
      </p:pic>
      <p:sp>
        <p:nvSpPr>
          <p:cNvPr id="41" name="矩形 40">
            <a:extLst>
              <a:ext uri="{FF2B5EF4-FFF2-40B4-BE49-F238E27FC236}">
                <a16:creationId xmlns:a16="http://schemas.microsoft.com/office/drawing/2014/main" id="{AFB8A9BD-5390-446E-A0A5-27517F552C00}"/>
              </a:ext>
            </a:extLst>
          </p:cNvPr>
          <p:cNvSpPr/>
          <p:nvPr/>
        </p:nvSpPr>
        <p:spPr>
          <a:xfrm>
            <a:off x="1488910" y="549569"/>
            <a:ext cx="2687469" cy="1055791"/>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矩形 43">
            <a:extLst>
              <a:ext uri="{FF2B5EF4-FFF2-40B4-BE49-F238E27FC236}">
                <a16:creationId xmlns:a16="http://schemas.microsoft.com/office/drawing/2014/main" id="{CDF014B8-BAF0-49AA-B8B6-BE0F60B70158}"/>
              </a:ext>
            </a:extLst>
          </p:cNvPr>
          <p:cNvSpPr/>
          <p:nvPr/>
        </p:nvSpPr>
        <p:spPr>
          <a:xfrm>
            <a:off x="913024" y="837512"/>
            <a:ext cx="2783450" cy="143971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9D58790A-99A6-4773-A502-349F41E82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4334" y="1029474"/>
            <a:ext cx="8413199" cy="3263355"/>
          </a:xfrm>
          <a:prstGeom prst="rect">
            <a:avLst/>
          </a:prstGeom>
        </p:spPr>
      </p:pic>
      <p:sp>
        <p:nvSpPr>
          <p:cNvPr id="28" name="TextBox 37"/>
          <p:cNvSpPr txBox="1"/>
          <p:nvPr/>
        </p:nvSpPr>
        <p:spPr>
          <a:xfrm>
            <a:off x="1527089" y="3141057"/>
            <a:ext cx="9022217" cy="1015663"/>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400" normalizeH="0" baseline="0" noProof="0" dirty="0">
                <a:ln>
                  <a:noFill/>
                </a:ln>
                <a:solidFill>
                  <a:srgbClr val="FF0000"/>
                </a:solidFill>
                <a:effectLst/>
                <a:uLnTx/>
                <a:uFillTx/>
                <a:latin typeface="Calibri"/>
                <a:ea typeface="【苹果】迟暮朝朝醉晚灯" panose="02000500000000000000"/>
                <a:cs typeface="+mn-ea"/>
                <a:sym typeface="+mn-lt"/>
              </a:rPr>
              <a:t>CHIA SẺ YÊU THƯƠNG (</a:t>
            </a:r>
            <a:r>
              <a:rPr kumimoji="0" lang="en-US" altLang="zh-CN" sz="6000" b="0" i="0" u="none" strike="noStrike" kern="1200" cap="none" spc="-400" normalizeH="0" baseline="0" noProof="0" dirty="0" err="1">
                <a:ln>
                  <a:noFill/>
                </a:ln>
                <a:solidFill>
                  <a:srgbClr val="FF0000"/>
                </a:solidFill>
                <a:effectLst/>
                <a:uLnTx/>
                <a:uFillTx/>
                <a:latin typeface="Calibri"/>
                <a:ea typeface="【苹果】迟暮朝朝醉晚灯" panose="02000500000000000000"/>
                <a:cs typeface="+mn-ea"/>
                <a:sym typeface="+mn-lt"/>
              </a:rPr>
              <a:t>Tiết</a:t>
            </a:r>
            <a:r>
              <a:rPr kumimoji="0" lang="en-US" altLang="zh-CN" sz="6000" b="0" i="0" u="none" strike="noStrike" kern="1200" cap="none" spc="-400" normalizeH="0" noProof="0" dirty="0">
                <a:ln>
                  <a:noFill/>
                </a:ln>
                <a:solidFill>
                  <a:srgbClr val="FF0000"/>
                </a:solidFill>
                <a:effectLst/>
                <a:uLnTx/>
                <a:uFillTx/>
                <a:latin typeface="Calibri"/>
                <a:ea typeface="【苹果】迟暮朝朝醉晚灯" panose="02000500000000000000"/>
                <a:cs typeface="+mn-ea"/>
                <a:sym typeface="+mn-lt"/>
              </a:rPr>
              <a:t> 1)</a:t>
            </a:r>
            <a:endParaRPr kumimoji="0" lang="zh-CN" altLang="en-US" sz="6000" b="0" i="0" u="none" strike="noStrike" kern="1200" cap="none" spc="-400" normalizeH="0" baseline="0" noProof="0" dirty="0">
              <a:ln>
                <a:noFill/>
              </a:ln>
              <a:solidFill>
                <a:srgbClr val="FF0000"/>
              </a:solidFill>
              <a:effectLst/>
              <a:uLnTx/>
              <a:uFillTx/>
              <a:latin typeface="Calibri"/>
              <a:ea typeface="【苹果】迟暮朝朝醉晚灯" panose="02000500000000000000"/>
              <a:cs typeface="+mn-ea"/>
              <a:sym typeface="+mn-lt"/>
            </a:endParaRPr>
          </a:p>
        </p:txBody>
      </p:sp>
      <p:pic>
        <p:nvPicPr>
          <p:cNvPr id="40" name="图片 39">
            <a:extLst>
              <a:ext uri="{FF2B5EF4-FFF2-40B4-BE49-F238E27FC236}">
                <a16:creationId xmlns:a16="http://schemas.microsoft.com/office/drawing/2014/main" id="{79967922-C563-4690-9A2C-BD26C68994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138" y="357607"/>
            <a:ext cx="2042825" cy="1919621"/>
          </a:xfrm>
          <a:prstGeom prst="rect">
            <a:avLst/>
          </a:prstGeom>
        </p:spPr>
      </p:pic>
      <p:pic>
        <p:nvPicPr>
          <p:cNvPr id="37" name="图片 36">
            <a:extLst>
              <a:ext uri="{FF2B5EF4-FFF2-40B4-BE49-F238E27FC236}">
                <a16:creationId xmlns:a16="http://schemas.microsoft.com/office/drawing/2014/main" id="{CB32B15B-D356-416A-AA78-D94167D636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9475" flipH="1">
            <a:off x="8233127" y="4457405"/>
            <a:ext cx="529133" cy="901930"/>
          </a:xfrm>
          <a:prstGeom prst="rect">
            <a:avLst/>
          </a:prstGeom>
        </p:spPr>
      </p:pic>
    </p:spTree>
    <p:extLst>
      <p:ext uri="{BB962C8B-B14F-4D97-AF65-F5344CB8AC3E}">
        <p14:creationId xmlns:p14="http://schemas.microsoft.com/office/powerpoint/2010/main" val="101872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14:presetBounceEnd="44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44000">
                                          <p:cBhvr additive="base">
                                            <p:cTn id="7" dur="500" fill="hold"/>
                                            <p:tgtEl>
                                              <p:spTgt spid="6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14:presetBounceEnd="54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4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70000" fill="hold" nodeType="afterEffect" p14:presetBounceEnd="5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6000">
                                          <p:cBhvr additive="base">
                                            <p:cTn id="1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80000" fill="hold" grpId="0" nodeType="afterEffect" p14:presetBounceEnd="44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44000">
                                          <p:cBhvr additive="base">
                                            <p:cTn id="22"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9" accel="46000" fill="hold" nodeType="afterEffect" p14:presetBounceEnd="56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56000">
                                          <p:cBhvr additive="base">
                                            <p:cTn id="27" dur="2000" fill="hold"/>
                                            <p:tgtEl>
                                              <p:spTgt spid="40"/>
                                            </p:tgtEl>
                                            <p:attrNameLst>
                                              <p:attrName>ppt_x</p:attrName>
                                            </p:attrNameLst>
                                          </p:cBhvr>
                                          <p:tavLst>
                                            <p:tav tm="0">
                                              <p:val>
                                                <p:strVal val="0-#ppt_w/2"/>
                                              </p:val>
                                            </p:tav>
                                            <p:tav tm="100000">
                                              <p:val>
                                                <p:strVal val="#ppt_x"/>
                                              </p:val>
                                            </p:tav>
                                          </p:tavLst>
                                        </p:anim>
                                        <p:anim calcmode="lin" valueType="num" p14:bounceEnd="56000">
                                          <p:cBhvr additive="base">
                                            <p:cTn id="28" dur="20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2" accel="46000" fill="hold" nodeType="afterEffect" p14:presetBounceEnd="30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30000">
                                          <p:cBhvr additive="base">
                                            <p:cTn id="32" dur="1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33" dur="1500" fill="hold"/>
                                            <p:tgtEl>
                                              <p:spTgt spid="39"/>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4" accel="56000" fill="hold" nodeType="after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500" fill="hold"/>
                                            <p:tgtEl>
                                              <p:spTgt spid="69"/>
                                            </p:tgtEl>
                                            <p:attrNameLst>
                                              <p:attrName>ppt_x</p:attrName>
                                            </p:attrNameLst>
                                          </p:cBhvr>
                                          <p:tavLst>
                                            <p:tav tm="0">
                                              <p:val>
                                                <p:strVal val="#ppt_x"/>
                                              </p:val>
                                            </p:tav>
                                            <p:tav tm="100000">
                                              <p:val>
                                                <p:strVal val="#ppt_x"/>
                                              </p:val>
                                            </p:tav>
                                          </p:tavLst>
                                        </p:anim>
                                        <p:anim calcmode="lin" valueType="num">
                                          <p:cBhvr additive="base">
                                            <p:cTn id="11" dur="500" fill="hold"/>
                                            <p:tgtEl>
                                              <p:spTgt spid="69"/>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accel="4000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1" accel="7000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8" accel="8000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9" accel="4600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2000" fill="hold"/>
                                            <p:tgtEl>
                                              <p:spTgt spid="40"/>
                                            </p:tgtEl>
                                            <p:attrNameLst>
                                              <p:attrName>ppt_x</p:attrName>
                                            </p:attrNameLst>
                                          </p:cBhvr>
                                          <p:tavLst>
                                            <p:tav tm="0">
                                              <p:val>
                                                <p:strVal val="0-#ppt_w/2"/>
                                              </p:val>
                                            </p:tav>
                                            <p:tav tm="100000">
                                              <p:val>
                                                <p:strVal val="#ppt_x"/>
                                              </p:val>
                                            </p:tav>
                                          </p:tavLst>
                                        </p:anim>
                                        <p:anim calcmode="lin" valueType="num">
                                          <p:cBhvr additive="base">
                                            <p:cTn id="31" dur="20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2" presetClass="entr" presetSubtype="2" accel="4600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500" fill="hold"/>
                                            <p:tgtEl>
                                              <p:spTgt spid="39"/>
                                            </p:tgtEl>
                                            <p:attrNameLst>
                                              <p:attrName>ppt_x</p:attrName>
                                            </p:attrNameLst>
                                          </p:cBhvr>
                                          <p:tavLst>
                                            <p:tav tm="0">
                                              <p:val>
                                                <p:strVal val="1+#ppt_w/2"/>
                                              </p:val>
                                            </p:tav>
                                            <p:tav tm="100000">
                                              <p:val>
                                                <p:strVal val="#ppt_x"/>
                                              </p:val>
                                            </p:tav>
                                          </p:tavLst>
                                        </p:anim>
                                        <p:anim calcmode="lin" valueType="num">
                                          <p:cBhvr additive="base">
                                            <p:cTn id="36" dur="1500" fill="hold"/>
                                            <p:tgtEl>
                                              <p:spTgt spid="39"/>
                                            </p:tgtEl>
                                            <p:attrNameLst>
                                              <p:attrName>ppt_y</p:attrName>
                                            </p:attrNameLst>
                                          </p:cBhvr>
                                          <p:tavLst>
                                            <p:tav tm="0">
                                              <p:val>
                                                <p:strVal val="#ppt_y"/>
                                              </p:val>
                                            </p:tav>
                                            <p:tav tm="100000">
                                              <p:val>
                                                <p:strVal val="#ppt_y"/>
                                              </p:val>
                                            </p:tav>
                                          </p:tavLst>
                                        </p:anim>
                                      </p:childTnLst>
                                    </p:cTn>
                                  </p:par>
                                </p:childTnLst>
                              </p:cTn>
                            </p:par>
                            <p:par>
                              <p:cTn id="37" fill="hold">
                                <p:stCondLst>
                                  <p:cond delay="5500"/>
                                </p:stCondLst>
                                <p:childTnLst>
                                  <p:par>
                                    <p:cTn id="38" presetID="42"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par>
                              <p:cTn id="43" fill="hold">
                                <p:stCondLst>
                                  <p:cond delay="650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2"/>
                    </p:tgtEl>
                  </p:cMediaNode>
                </p:audio>
              </p:childTnLst>
            </p:cTn>
          </p:par>
        </p:tnLst>
        <p:bldLst>
          <p:bldP spid="2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16531"/>
            <a:ext cx="12192000" cy="6874531"/>
            <a:chOff x="0" y="-12398"/>
            <a:chExt cx="9144000" cy="5155898"/>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4" name="组合 3"/>
            <p:cNvGrpSpPr/>
            <p:nvPr/>
          </p:nvGrpSpPr>
          <p:grpSpPr>
            <a:xfrm>
              <a:off x="1736656" y="612176"/>
              <a:ext cx="7046043" cy="3248580"/>
              <a:chOff x="1582151" y="727946"/>
              <a:chExt cx="6421353"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151" y="727946"/>
                <a:ext cx="6421353" cy="2903060"/>
              </a:xfrm>
              <a:prstGeom prst="rect">
                <a:avLst/>
              </a:prstGeom>
            </p:spPr>
          </p:pic>
          <p:sp>
            <p:nvSpPr>
              <p:cNvPr id="6" name="椭圆 5"/>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grpSp>
      <p:sp>
        <p:nvSpPr>
          <p:cNvPr id="10" name="Title 1">
            <a:extLst>
              <a:ext uri="{FF2B5EF4-FFF2-40B4-BE49-F238E27FC236}">
                <a16:creationId xmlns:a16="http://schemas.microsoft.com/office/drawing/2014/main" id="{0D779DC5-DEDC-47CD-9D80-8BA909187493}"/>
              </a:ext>
            </a:extLst>
          </p:cNvPr>
          <p:cNvSpPr txBox="1">
            <a:spLocks/>
          </p:cNvSpPr>
          <p:nvPr/>
        </p:nvSpPr>
        <p:spPr>
          <a:xfrm>
            <a:off x="2439004" y="1675924"/>
            <a:ext cx="7929112"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lang="en-US" sz="9600" b="1" dirty="0">
                <a:solidFill>
                  <a:srgbClr val="FF0000"/>
                </a:solidFill>
                <a:latin typeface="Times New Roman" panose="02020603050405020304" pitchFamily="18" charset="0"/>
                <a:cs typeface="Times New Roman" panose="02020603050405020304" pitchFamily="18" charset="0"/>
              </a:rPr>
              <a:t>KHỞI ĐỘNG</a:t>
            </a:r>
            <a:endParaRPr kumimoji="0" lang="en-US" sz="9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135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2.22222E-6 L 2.5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uVaBi-VA-4641118">
            <a:hlinkClick r:id="" action="ppaction://media"/>
            <a:extLst>
              <a:ext uri="{FF2B5EF4-FFF2-40B4-BE49-F238E27FC236}">
                <a16:creationId xmlns:a16="http://schemas.microsoft.com/office/drawing/2014/main" id="{DE611D63-3AE4-45BA-8BBA-C97B71E48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610" y="2774093"/>
            <a:ext cx="609600" cy="609600"/>
          </a:xfrm>
          <a:prstGeom prst="rect">
            <a:avLst/>
          </a:prstGeom>
        </p:spPr>
      </p:pic>
      <p:pic>
        <p:nvPicPr>
          <p:cNvPr id="5" name="Picture 4">
            <a:extLst>
              <a:ext uri="{FF2B5EF4-FFF2-40B4-BE49-F238E27FC236}">
                <a16:creationId xmlns:a16="http://schemas.microsoft.com/office/drawing/2014/main" id="{C9A6D8AB-101C-4FE0-B783-40BDFF0F4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298" y="-44630"/>
            <a:ext cx="9199502" cy="6772640"/>
          </a:xfrm>
          <a:prstGeom prst="rect">
            <a:avLst/>
          </a:prstGeom>
        </p:spPr>
      </p:pic>
      <p:sp>
        <p:nvSpPr>
          <p:cNvPr id="6" name="Rectangle 5">
            <a:extLst>
              <a:ext uri="{FF2B5EF4-FFF2-40B4-BE49-F238E27FC236}">
                <a16:creationId xmlns:a16="http://schemas.microsoft.com/office/drawing/2014/main" id="{9469A741-3D86-46AB-856E-126DEBEB0323}"/>
              </a:ext>
            </a:extLst>
          </p:cNvPr>
          <p:cNvSpPr/>
          <p:nvPr/>
        </p:nvSpPr>
        <p:spPr>
          <a:xfrm>
            <a:off x="277049" y="6058468"/>
            <a:ext cx="11914951" cy="669542"/>
          </a:xfrm>
          <a:prstGeom prst="rect">
            <a:avLst/>
          </a:prstGeom>
          <a:solidFill>
            <a:schemeClr val="bg1"/>
          </a:solidFill>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và cùng hát bài hát Bầu và bí. Nhạc và lời: Phạm Tuyên</a:t>
            </a:r>
            <a:endParaRPr kumimoji="0" lang="en-US" sz="20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673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6"/>
                                        </p:tgtEl>
                                        <p:attrNameLst>
                                          <p:attrName>ppt_w</p:attrName>
                                        </p:attrNameLst>
                                      </p:cBhvr>
                                      <p:tavLst>
                                        <p:tav tm="0">
                                          <p:val>
                                            <p:strVal val="ppt_w"/>
                                          </p:val>
                                        </p:tav>
                                        <p:tav tm="100000">
                                          <p:val>
                                            <p:fltVal val="0"/>
                                          </p:val>
                                        </p:tav>
                                      </p:tavLst>
                                    </p:anim>
                                    <p:anim calcmode="lin" valueType="num">
                                      <p:cBhvr>
                                        <p:cTn id="11" dur="500"/>
                                        <p:tgtEl>
                                          <p:spTgt spid="6"/>
                                        </p:tgtEl>
                                        <p:attrNameLst>
                                          <p:attrName>ppt_h</p:attrName>
                                        </p:attrNameLst>
                                      </p:cBhvr>
                                      <p:tavLst>
                                        <p:tav tm="0">
                                          <p:val>
                                            <p:strVal val="ppt_h"/>
                                          </p:val>
                                        </p:tav>
                                        <p:tav tm="100000">
                                          <p:val>
                                            <p:fltVal val="0"/>
                                          </p:val>
                                        </p:tav>
                                      </p:tavLst>
                                    </p:anim>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2255288" y="672611"/>
            <a:ext cx="7681424"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nhắc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ca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p:txBody>
      </p:sp>
      <p:pic>
        <p:nvPicPr>
          <p:cNvPr id="4" name="Picture 3">
            <a:extLst>
              <a:ext uri="{FF2B5EF4-FFF2-40B4-BE49-F238E27FC236}">
                <a16:creationId xmlns:a16="http://schemas.microsoft.com/office/drawing/2014/main" id="{90215F76-2C89-4560-9240-AEFDC58E5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599459"/>
            <a:ext cx="5715000"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a:extLst>
              <a:ext uri="{FF2B5EF4-FFF2-40B4-BE49-F238E27FC236}">
                <a16:creationId xmlns:a16="http://schemas.microsoft.com/office/drawing/2014/main" id="{D0A18279-CB35-47BE-B8F4-BB169D349439}"/>
              </a:ext>
            </a:extLst>
          </p:cNvPr>
          <p:cNvSpPr/>
          <p:nvPr/>
        </p:nvSpPr>
        <p:spPr>
          <a:xfrm>
            <a:off x="2255288" y="659008"/>
            <a:ext cx="7681424"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30173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背景天空漫画云">
            <a:extLst>
              <a:ext uri="{FF2B5EF4-FFF2-40B4-BE49-F238E27FC236}">
                <a16:creationId xmlns:a16="http://schemas.microsoft.com/office/drawing/2014/main" id="{2DC03C34-3504-47D5-8752-2DCF83C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 y="10348"/>
            <a:ext cx="12188238" cy="684765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EA47FC4F-23B0-4205-A42E-18E160A5C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8" y="-568381"/>
            <a:ext cx="10597101" cy="5875713"/>
          </a:xfrm>
          <a:prstGeom prst="rect">
            <a:avLst/>
          </a:prstGeom>
        </p:spPr>
      </p:pic>
      <p:pic>
        <p:nvPicPr>
          <p:cNvPr id="14" name="图片 13">
            <a:extLst>
              <a:ext uri="{FF2B5EF4-FFF2-40B4-BE49-F238E27FC236}">
                <a16:creationId xmlns:a16="http://schemas.microsoft.com/office/drawing/2014/main" id="{EFAEB0CC-8C63-467D-8733-FA5260126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3375" y="3561151"/>
            <a:ext cx="2630139" cy="3296849"/>
          </a:xfrm>
          <a:prstGeom prst="rect">
            <a:avLst/>
          </a:prstGeom>
        </p:spPr>
      </p:pic>
      <p:pic>
        <p:nvPicPr>
          <p:cNvPr id="6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03" y="5060678"/>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6270AD54-36B5-428C-BF99-126AD32BB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081" y="3045076"/>
            <a:ext cx="1553531" cy="2393755"/>
          </a:xfrm>
          <a:prstGeom prst="rect">
            <a:avLst/>
          </a:prstGeom>
        </p:spPr>
      </p:pic>
      <p:sp>
        <p:nvSpPr>
          <p:cNvPr id="17" name="TextBox 37">
            <a:extLst>
              <a:ext uri="{FF2B5EF4-FFF2-40B4-BE49-F238E27FC236}">
                <a16:creationId xmlns:a16="http://schemas.microsoft.com/office/drawing/2014/main" id="{3FA35DFB-E84F-4FF7-B33E-9030ED55F43E}"/>
              </a:ext>
            </a:extLst>
          </p:cNvPr>
          <p:cNvSpPr txBox="1"/>
          <p:nvPr/>
        </p:nvSpPr>
        <p:spPr>
          <a:xfrm>
            <a:off x="1795712" y="1344558"/>
            <a:ext cx="9161470" cy="1754326"/>
          </a:xfrm>
          <a:prstGeom prst="rect">
            <a:avLst/>
          </a:prstGeom>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400" normalizeH="0" baseline="0" noProof="0" dirty="0">
                <a:ln>
                  <a:noFill/>
                </a:ln>
                <a:solidFill>
                  <a:srgbClr val="FE2A3D"/>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rPr>
              <a:t>KIẾN TẠO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400" normalizeH="0" baseline="0" noProof="0" dirty="0">
                <a:ln>
                  <a:noFill/>
                </a:ln>
                <a:solidFill>
                  <a:srgbClr val="FE2A3D"/>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rPr>
              <a:t>TRI THỨC MỚI</a:t>
            </a:r>
            <a:endParaRPr kumimoji="0" lang="zh-CN" altLang="en-US" sz="5400" b="1" i="0" u="none" strike="noStrike" kern="1200" cap="none" spc="400" normalizeH="0" baseline="0" noProof="0" dirty="0">
              <a:ln>
                <a:noFill/>
              </a:ln>
              <a:solidFill>
                <a:srgbClr val="FE2A3D"/>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Tree>
    <p:extLst>
      <p:ext uri="{BB962C8B-B14F-4D97-AF65-F5344CB8AC3E}">
        <p14:creationId xmlns:p14="http://schemas.microsoft.com/office/powerpoint/2010/main" val="204644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14:presetBounceEnd="44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44000">
                                          <p:cBhvr additive="base">
                                            <p:cTn id="7" dur="500" fill="hold"/>
                                            <p:tgtEl>
                                              <p:spTgt spid="6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14:presetBounceEnd="54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4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accel="44000" fill="hold" nodeType="afterEffect" p14:presetBounceEnd="32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2000">
                                          <p:cBhvr additive="base">
                                            <p:cTn id="23" dur="500" fill="hold"/>
                                            <p:tgtEl>
                                              <p:spTgt spid="3"/>
                                            </p:tgtEl>
                                            <p:attrNameLst>
                                              <p:attrName>ppt_x</p:attrName>
                                            </p:attrNameLst>
                                          </p:cBhvr>
                                          <p:tavLst>
                                            <p:tav tm="0">
                                              <p:val>
                                                <p:strVal val="#ppt_x"/>
                                              </p:val>
                                            </p:tav>
                                            <p:tav tm="100000">
                                              <p:val>
                                                <p:strVal val="#ppt_x"/>
                                              </p:val>
                                            </p:tav>
                                          </p:tavLst>
                                        </p:anim>
                                        <p:anim calcmode="lin" valueType="num" p14:bounceEnd="32000">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8" accel="80000" fill="hold" grpId="0" nodeType="afterEffect" p14:presetBounceEnd="44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44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44000">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accel="4400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8" accel="8000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9000" b="-9000"/>
          </a:stretch>
        </a:blipFill>
        <a:effectLst/>
      </p:bgPr>
    </p:bg>
    <p:spTree>
      <p:nvGrpSpPr>
        <p:cNvPr id="1" name=""/>
        <p:cNvGrpSpPr/>
        <p:nvPr/>
      </p:nvGrpSpPr>
      <p:grpSpPr>
        <a:xfrm>
          <a:off x="0" y="0"/>
          <a:ext cx="0" cy="0"/>
          <a:chOff x="0" y="0"/>
          <a:chExt cx="0" cy="0"/>
        </a:xfrm>
      </p:grpSpPr>
      <p:sp>
        <p:nvSpPr>
          <p:cNvPr id="7" name="文本框 6"/>
          <p:cNvSpPr txBox="1"/>
          <p:nvPr/>
        </p:nvSpPr>
        <p:spPr>
          <a:xfrm>
            <a:off x="2565779" y="3595850"/>
            <a:ext cx="7820167" cy="1199046"/>
          </a:xfrm>
          <a:prstGeom prst="rect">
            <a:avLst/>
          </a:prstGeom>
          <a:noFill/>
        </p:spPr>
        <p:txBody>
          <a:bodyPr wrap="square" rtlCol="0">
            <a:sp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rPr>
              <a:t>HOẠT ĐỘNG 1</a:t>
            </a:r>
            <a:endParaRPr kumimoji="0" lang="zh-CN" altLang="en-US" sz="6600" b="1" i="0" u="none" strike="noStrike" kern="1200" cap="none" spc="0" normalizeH="0" baseline="0" noProof="0" dirty="0">
              <a:ln>
                <a:noFill/>
              </a:ln>
              <a:solidFill>
                <a:srgbClr val="FF0000"/>
              </a:solidFill>
              <a:effectLst/>
              <a:uLnTx/>
              <a:uFillTx/>
              <a:latin typeface="Arial" panose="020F0502020204030204"/>
              <a:ea typeface="宋体" panose="02010600030101010101" pitchFamily="2" charset="-122"/>
              <a:cs typeface="+mn-ea"/>
              <a:sym typeface="+mn-lt"/>
            </a:endParaRPr>
          </a:p>
        </p:txBody>
      </p:sp>
      <p:pic>
        <p:nvPicPr>
          <p:cNvPr id="3" name="图片 1">
            <a:extLst>
              <a:ext uri="{FF2B5EF4-FFF2-40B4-BE49-F238E27FC236}">
                <a16:creationId xmlns:a16="http://schemas.microsoft.com/office/drawing/2014/main" id="{17CCDDEF-CC28-4609-8EEB-DD16DA192F73}"/>
              </a:ext>
            </a:extLst>
          </p:cNvPr>
          <p:cNvPicPr>
            <a:picLocks noChangeAspect="1"/>
          </p:cNvPicPr>
          <p:nvPr/>
        </p:nvPicPr>
        <p:blipFill>
          <a:blip r:embed="rId4"/>
          <a:stretch>
            <a:fillRect/>
          </a:stretch>
        </p:blipFill>
        <p:spPr>
          <a:xfrm>
            <a:off x="2113339" y="3429000"/>
            <a:ext cx="2509438" cy="2856534"/>
          </a:xfrm>
          <a:prstGeom prst="rect">
            <a:avLst/>
          </a:prstGeom>
        </p:spPr>
      </p:pic>
    </p:spTree>
    <p:extLst>
      <p:ext uri="{BB962C8B-B14F-4D97-AF65-F5344CB8AC3E}">
        <p14:creationId xmlns:p14="http://schemas.microsoft.com/office/powerpoint/2010/main" val="193865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534666" y="694590"/>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pic>
        <p:nvPicPr>
          <p:cNvPr id="5" name="Picture 4">
            <a:extLst>
              <a:ext uri="{FF2B5EF4-FFF2-40B4-BE49-F238E27FC236}">
                <a16:creationId xmlns:a16="http://schemas.microsoft.com/office/drawing/2014/main" id="{BA507694-F017-4964-8995-91A2F47D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26" y="2057223"/>
            <a:ext cx="2661247" cy="2743554"/>
          </a:xfrm>
          <a:prstGeom prst="rect">
            <a:avLst/>
          </a:prstGeom>
        </p:spPr>
      </p:pic>
      <p:pic>
        <p:nvPicPr>
          <p:cNvPr id="7" name="Picture 6">
            <a:extLst>
              <a:ext uri="{FF2B5EF4-FFF2-40B4-BE49-F238E27FC236}">
                <a16:creationId xmlns:a16="http://schemas.microsoft.com/office/drawing/2014/main" id="{EC3BBB09-F7CA-45FF-9A99-6F4AA4491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557" y="2071092"/>
            <a:ext cx="2661443" cy="2729685"/>
          </a:xfrm>
          <a:prstGeom prst="rect">
            <a:avLst/>
          </a:prstGeom>
        </p:spPr>
      </p:pic>
      <p:pic>
        <p:nvPicPr>
          <p:cNvPr id="9" name="Picture 8">
            <a:extLst>
              <a:ext uri="{FF2B5EF4-FFF2-40B4-BE49-F238E27FC236}">
                <a16:creationId xmlns:a16="http://schemas.microsoft.com/office/drawing/2014/main" id="{DC31C8DC-B78A-4605-B555-2161FCC6C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917" y="2025309"/>
            <a:ext cx="2662334" cy="2807382"/>
          </a:xfrm>
          <a:prstGeom prst="rect">
            <a:avLst/>
          </a:prstGeom>
        </p:spPr>
      </p:pic>
      <p:pic>
        <p:nvPicPr>
          <p:cNvPr id="11" name="Picture 10">
            <a:extLst>
              <a:ext uri="{FF2B5EF4-FFF2-40B4-BE49-F238E27FC236}">
                <a16:creationId xmlns:a16="http://schemas.microsoft.com/office/drawing/2014/main" id="{2232755D-00E6-460B-A373-FEDC8EF0C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7244" y="2071092"/>
            <a:ext cx="2662334" cy="2807382"/>
          </a:xfrm>
          <a:prstGeom prst="rect">
            <a:avLst/>
          </a:prstGeom>
        </p:spPr>
      </p:pic>
    </p:spTree>
    <p:extLst>
      <p:ext uri="{BB962C8B-B14F-4D97-AF65-F5344CB8AC3E}">
        <p14:creationId xmlns:p14="http://schemas.microsoft.com/office/powerpoint/2010/main" val="150954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1BDA4C8-E13A-4107-8539-7227184BAA1A}"/>
              </a:ext>
            </a:extLst>
          </p:cNvPr>
          <p:cNvSpPr/>
          <p:nvPr/>
        </p:nvSpPr>
        <p:spPr>
          <a:xfrm>
            <a:off x="1671143" y="189623"/>
            <a:ext cx="9482501" cy="584775"/>
          </a:xfrm>
          <a:prstGeom prst="rect">
            <a:avLst/>
          </a:prstGeom>
          <a:solidFill>
            <a:srgbClr val="FFFF00"/>
          </a:solidFill>
          <a:ln w="28575">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pic>
        <p:nvPicPr>
          <p:cNvPr id="5" name="Picture 4">
            <a:extLst>
              <a:ext uri="{FF2B5EF4-FFF2-40B4-BE49-F238E27FC236}">
                <a16:creationId xmlns:a16="http://schemas.microsoft.com/office/drawing/2014/main" id="{BA507694-F017-4964-8995-91A2F47D6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405" y="774398"/>
            <a:ext cx="4497189" cy="4636278"/>
          </a:xfrm>
          <a:prstGeom prst="rect">
            <a:avLst/>
          </a:prstGeom>
        </p:spPr>
      </p:pic>
      <p:sp>
        <p:nvSpPr>
          <p:cNvPr id="8" name="Rectangle: Rounded Corners 7">
            <a:extLst>
              <a:ext uri="{FF2B5EF4-FFF2-40B4-BE49-F238E27FC236}">
                <a16:creationId xmlns:a16="http://schemas.microsoft.com/office/drawing/2014/main" id="{7DB6CB97-8C7B-4C1F-9F91-4168AB382CDE}"/>
              </a:ext>
            </a:extLst>
          </p:cNvPr>
          <p:cNvSpPr/>
          <p:nvPr/>
        </p:nvSpPr>
        <p:spPr>
          <a:xfrm>
            <a:off x="1859755" y="5523963"/>
            <a:ext cx="8472487" cy="94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Tranh 1: Một bạn nữ đang nằm trong bệnh viện, đầu không còn tóc, có lẽ vì mắc bệnh hiểm nghèo.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97972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407</Words>
  <Application>Microsoft Office PowerPoint</Application>
  <PresentationFormat>Widescreen</PresentationFormat>
  <Paragraphs>46</Paragraphs>
  <Slides>17</Slides>
  <Notes>16</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17</vt:i4>
      </vt:variant>
    </vt:vector>
  </HeadingPairs>
  <TitlesOfParts>
    <vt:vector size="33" baseType="lpstr">
      <vt:lpstr>等线</vt:lpstr>
      <vt:lpstr>等线 Light</vt:lpstr>
      <vt:lpstr>微软雅黑</vt:lpstr>
      <vt:lpstr>宋体</vt:lpstr>
      <vt:lpstr>【苹果】迟暮朝朝醉晚灯</vt:lpstr>
      <vt:lpstr>Arial</vt:lpstr>
      <vt:lpstr>Calibri</vt:lpstr>
      <vt:lpstr>Calibri Light</vt:lpstr>
      <vt:lpstr>ITC Avant Garde Std Bk</vt:lpstr>
      <vt:lpstr>Times New Roman</vt:lpstr>
      <vt:lpstr>方正少儿简体</vt:lpstr>
      <vt:lpstr>1_Office 主题</vt:lpstr>
      <vt:lpstr>Office 主题​​</vt:lpstr>
      <vt:lpstr>包图主题2</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eGOV-PM4-Linh</dc:creator>
  <cp:lastModifiedBy>Administrator</cp:lastModifiedBy>
  <cp:revision>6</cp:revision>
  <dcterms:created xsi:type="dcterms:W3CDTF">2022-01-03T12:58:51Z</dcterms:created>
  <dcterms:modified xsi:type="dcterms:W3CDTF">2022-01-19T18:46:39Z</dcterms:modified>
</cp:coreProperties>
</file>